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Economica"/>
      <p:regular r:id="rId19"/>
      <p:bold r:id="rId20"/>
      <p:italic r:id="rId21"/>
      <p:boldItalic r:id="rId22"/>
    </p:embeddedFon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bold.fntdata"/><Relationship Id="rId22" Type="http://schemas.openxmlformats.org/officeDocument/2006/relationships/font" Target="fonts/Economica-boldItalic.fntdata"/><Relationship Id="rId21" Type="http://schemas.openxmlformats.org/officeDocument/2006/relationships/font" Target="fonts/Economica-italic.fntdata"/><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704ecd5f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704ecd5f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72d5d0c3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72d5d0c3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704ecd5f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704ecd5f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704ecd5f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704ecd5f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d704ecd5f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d704ecd5f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d72d5d0c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d72d5d0c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72d5d0c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72d5d0c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72d5d0c3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72d5d0c3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72d5d0c3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72d5d0c3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704ecd5f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704ecd5f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704ecd5f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704ecd5f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72d5d0c3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72d5d0c3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businessinsider.com/12-trillion-photos-to-be-taken-in-2017-thanks-to-smartphones-chart-2017-8" TargetMode="External"/><Relationship Id="rId4" Type="http://schemas.openxmlformats.org/officeDocument/2006/relationships/hyperlink" Target="https://www.kaggle.com/tongpython/cat-and-do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Dog vs Cat Image Classification</a:t>
            </a:r>
            <a:endParaRPr/>
          </a:p>
        </p:txBody>
      </p:sp>
      <p:sp>
        <p:nvSpPr>
          <p:cNvPr id="63" name="Google Shape;63;p13"/>
          <p:cNvSpPr txBox="1"/>
          <p:nvPr/>
        </p:nvSpPr>
        <p:spPr>
          <a:xfrm>
            <a:off x="3775950" y="3817975"/>
            <a:ext cx="1592100" cy="312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620">
                <a:solidFill>
                  <a:srgbClr val="009668"/>
                </a:solidFill>
                <a:latin typeface="Economica"/>
                <a:ea typeface="Economica"/>
                <a:cs typeface="Economica"/>
                <a:sym typeface="Economica"/>
              </a:rPr>
              <a:t>May 4, 2020</a:t>
            </a:r>
            <a:endParaRPr sz="1620">
              <a:solidFill>
                <a:srgbClr val="000000"/>
              </a:solidFill>
              <a:latin typeface="Economica"/>
              <a:ea typeface="Economica"/>
              <a:cs typeface="Economica"/>
              <a:sym typeface="Economica"/>
            </a:endParaRPr>
          </a:p>
        </p:txBody>
      </p:sp>
      <p:sp>
        <p:nvSpPr>
          <p:cNvPr id="64" name="Google Shape;64;p13"/>
          <p:cNvSpPr txBox="1"/>
          <p:nvPr/>
        </p:nvSpPr>
        <p:spPr>
          <a:xfrm>
            <a:off x="3483000" y="3118500"/>
            <a:ext cx="201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Group 2</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 and Evaluation</a:t>
            </a:r>
            <a:endParaRPr/>
          </a:p>
        </p:txBody>
      </p:sp>
      <p:sp>
        <p:nvSpPr>
          <p:cNvPr id="127" name="Google Shape;127;p22"/>
          <p:cNvSpPr txBox="1"/>
          <p:nvPr>
            <p:ph idx="1" type="body"/>
          </p:nvPr>
        </p:nvSpPr>
        <p:spPr>
          <a:xfrm>
            <a:off x="117100" y="1042625"/>
            <a:ext cx="5203800" cy="369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Visualizing the training data</a:t>
            </a:r>
            <a:endParaRPr>
              <a:solidFill>
                <a:srgbClr val="000000"/>
              </a:solidFill>
            </a:endParaRPr>
          </a:p>
          <a:p>
            <a:pPr indent="-330200" lvl="1" marL="914400" rtl="0" algn="l">
              <a:spcBef>
                <a:spcPts val="0"/>
              </a:spcBef>
              <a:spcAft>
                <a:spcPts val="0"/>
              </a:spcAft>
              <a:buClr>
                <a:srgbClr val="000000"/>
              </a:buClr>
              <a:buSzPts val="1600"/>
              <a:buChar char="-"/>
            </a:pPr>
            <a:r>
              <a:rPr lang="en" sz="1600"/>
              <a:t>In the plots here is a learning curve for both validation and training loss and accuracy over the time of the 50 epochs</a:t>
            </a:r>
            <a:endParaRPr sz="1600">
              <a:solidFill>
                <a:srgbClr val="000000"/>
              </a:solidFill>
            </a:endParaRPr>
          </a:p>
          <a:p>
            <a:pPr indent="-330200" lvl="1" marL="914400" rtl="0" algn="l">
              <a:spcBef>
                <a:spcPts val="0"/>
              </a:spcBef>
              <a:spcAft>
                <a:spcPts val="0"/>
              </a:spcAft>
              <a:buClr>
                <a:srgbClr val="000000"/>
              </a:buClr>
              <a:buSzPts val="1600"/>
              <a:buChar char="-"/>
            </a:pPr>
            <a:r>
              <a:rPr lang="en" sz="1600"/>
              <a:t>Training and validation for accuracy climbs slowly to just below .9 or 90%.</a:t>
            </a:r>
            <a:endParaRPr sz="1600"/>
          </a:p>
          <a:p>
            <a:pPr indent="-317500" lvl="2" marL="1371600" rtl="0" algn="l">
              <a:spcBef>
                <a:spcPts val="0"/>
              </a:spcBef>
              <a:spcAft>
                <a:spcPts val="0"/>
              </a:spcAft>
              <a:buSzPts val="1400"/>
              <a:buChar char="-"/>
            </a:pPr>
            <a:r>
              <a:rPr lang="en"/>
              <a:t>The last epoch reaches the highest accuracy of training accuracy of </a:t>
            </a:r>
            <a:r>
              <a:rPr lang="en">
                <a:highlight>
                  <a:srgbClr val="FFFFFF"/>
                </a:highlight>
              </a:rPr>
              <a:t>0.87 and validation accuracy of 0.8867. </a:t>
            </a:r>
            <a:endParaRPr/>
          </a:p>
          <a:p>
            <a:pPr indent="-330200" lvl="1" marL="914400" rtl="0" algn="l">
              <a:spcBef>
                <a:spcPts val="0"/>
              </a:spcBef>
              <a:spcAft>
                <a:spcPts val="0"/>
              </a:spcAft>
              <a:buClr>
                <a:srgbClr val="000000"/>
              </a:buClr>
              <a:buSzPts val="1600"/>
              <a:buChar char="-"/>
            </a:pPr>
            <a:r>
              <a:rPr lang="en" sz="1600"/>
              <a:t>Training and validation loss decreases slowly to just below .3. </a:t>
            </a:r>
            <a:endParaRPr sz="1600"/>
          </a:p>
          <a:p>
            <a:pPr indent="-317500" lvl="2" marL="1371600" rtl="0" algn="l">
              <a:spcBef>
                <a:spcPts val="0"/>
              </a:spcBef>
              <a:spcAft>
                <a:spcPts val="0"/>
              </a:spcAft>
              <a:buClr>
                <a:srgbClr val="000000"/>
              </a:buClr>
              <a:buSzPts val="1400"/>
              <a:buChar char="-"/>
            </a:pPr>
            <a:r>
              <a:rPr lang="en">
                <a:highlight>
                  <a:srgbClr val="FFFFFF"/>
                </a:highlight>
              </a:rPr>
              <a:t>The loss for the last epoch is 0.2811 for training and 0.2689 for validation. </a:t>
            </a:r>
            <a:endParaRPr>
              <a:solidFill>
                <a:srgbClr val="000000"/>
              </a:solidFill>
            </a:endParaRPr>
          </a:p>
          <a:p>
            <a:pPr indent="0" lvl="0" marL="0" rtl="0" algn="l">
              <a:spcBef>
                <a:spcPts val="1000"/>
              </a:spcBef>
              <a:spcAft>
                <a:spcPts val="1200"/>
              </a:spcAft>
              <a:buNone/>
            </a:pPr>
            <a:r>
              <a:t/>
            </a:r>
            <a:endParaRPr/>
          </a:p>
        </p:txBody>
      </p:sp>
      <p:pic>
        <p:nvPicPr>
          <p:cNvPr id="128" name="Google Shape;128;p22"/>
          <p:cNvPicPr preferRelativeResize="0"/>
          <p:nvPr/>
        </p:nvPicPr>
        <p:blipFill>
          <a:blip r:embed="rId3">
            <a:alphaModFix/>
          </a:blip>
          <a:stretch>
            <a:fillRect/>
          </a:stretch>
        </p:blipFill>
        <p:spPr>
          <a:xfrm>
            <a:off x="5320913" y="109575"/>
            <a:ext cx="3245896" cy="2266975"/>
          </a:xfrm>
          <a:prstGeom prst="rect">
            <a:avLst/>
          </a:prstGeom>
          <a:noFill/>
          <a:ln>
            <a:noFill/>
          </a:ln>
        </p:spPr>
      </p:pic>
      <p:pic>
        <p:nvPicPr>
          <p:cNvPr id="129" name="Google Shape;129;p22"/>
          <p:cNvPicPr preferRelativeResize="0"/>
          <p:nvPr/>
        </p:nvPicPr>
        <p:blipFill>
          <a:blip r:embed="rId4">
            <a:alphaModFix/>
          </a:blip>
          <a:stretch>
            <a:fillRect/>
          </a:stretch>
        </p:blipFill>
        <p:spPr>
          <a:xfrm>
            <a:off x="5320925" y="2376550"/>
            <a:ext cx="3291022" cy="2266975"/>
          </a:xfrm>
          <a:prstGeom prst="rect">
            <a:avLst/>
          </a:prstGeom>
          <a:noFill/>
          <a:ln>
            <a:noFill/>
          </a:ln>
        </p:spPr>
      </p:pic>
      <p:sp>
        <p:nvSpPr>
          <p:cNvPr id="130" name="Google Shape;130;p22"/>
          <p:cNvSpPr txBox="1"/>
          <p:nvPr>
            <p:ph idx="1" type="body"/>
          </p:nvPr>
        </p:nvSpPr>
        <p:spPr>
          <a:xfrm>
            <a:off x="5576238" y="4584975"/>
            <a:ext cx="3035700" cy="353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00"/>
              <a:t>Training and Validation Accuracy and Loss Plots</a:t>
            </a:r>
            <a:endParaRPr sz="1200">
              <a:solidFill>
                <a:srgbClr val="000000"/>
              </a:solidFill>
            </a:endParaRPr>
          </a:p>
          <a:p>
            <a:pPr indent="0" lvl="0" marL="0" rtl="0" algn="l">
              <a:lnSpc>
                <a:spcPct val="95000"/>
              </a:lnSpc>
              <a:spcBef>
                <a:spcPts val="1000"/>
              </a:spcBef>
              <a:spcAft>
                <a:spcPts val="1200"/>
              </a:spcAft>
              <a:buSzPts val="275"/>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Result and Evaluation</a:t>
            </a:r>
            <a:endParaRPr/>
          </a:p>
        </p:txBody>
      </p:sp>
      <p:sp>
        <p:nvSpPr>
          <p:cNvPr id="136" name="Google Shape;136;p23"/>
          <p:cNvSpPr txBox="1"/>
          <p:nvPr/>
        </p:nvSpPr>
        <p:spPr>
          <a:xfrm>
            <a:off x="0" y="995400"/>
            <a:ext cx="5559000" cy="376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Open Sans"/>
              <a:buChar char="-"/>
            </a:pPr>
            <a:r>
              <a:rPr lang="en" sz="1600">
                <a:solidFill>
                  <a:schemeClr val="dk1"/>
                </a:solidFill>
                <a:latin typeface="Open Sans"/>
                <a:ea typeface="Open Sans"/>
                <a:cs typeface="Open Sans"/>
                <a:sym typeface="Open Sans"/>
              </a:rPr>
              <a:t>Applying Model to Test Data and Evaluating</a:t>
            </a:r>
            <a:endParaRPr sz="16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Used 4000 manually labeled test images </a:t>
            </a:r>
            <a:endParaRPr>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Model. Evaluate </a:t>
            </a:r>
            <a:endParaRPr sz="16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Applied the training model above to the images and got an accuracy of .895 and a loss of .26.</a:t>
            </a:r>
            <a:endParaRPr>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Confusion Matrix</a:t>
            </a:r>
            <a:endParaRPr sz="16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86% of all dog predictions were right and 15 % of all dog predictions were wrong and 81% of all cat predictions were right and 19% of all cat predictions were wrong. </a:t>
            </a:r>
            <a:endParaRPr>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Precision, Recall and F Measure</a:t>
            </a:r>
            <a:endParaRPr sz="1600">
              <a:solidFill>
                <a:schemeClr val="dk1"/>
              </a:solidFill>
              <a:latin typeface="Open Sans"/>
              <a:ea typeface="Open Sans"/>
              <a:cs typeface="Open Sans"/>
              <a:sym typeface="Open Sans"/>
            </a:endParaRPr>
          </a:p>
          <a:p>
            <a:pPr indent="-317500" lvl="1" marL="9144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Dog has better precision, Cat has a better recall - but cat has a better F measure </a:t>
            </a:r>
            <a:endParaRPr>
              <a:solidFill>
                <a:schemeClr val="dk1"/>
              </a:solidFill>
              <a:latin typeface="Open Sans"/>
              <a:ea typeface="Open Sans"/>
              <a:cs typeface="Open Sans"/>
              <a:sym typeface="Open Sans"/>
            </a:endParaRPr>
          </a:p>
          <a:p>
            <a:pPr indent="-317500" lvl="2" marL="1371600" rtl="0" algn="l">
              <a:lnSpc>
                <a:spcPct val="115000"/>
              </a:lnSpc>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Model is better at predicting cat</a:t>
            </a:r>
            <a:endParaRPr>
              <a:solidFill>
                <a:schemeClr val="dk1"/>
              </a:solidFill>
              <a:latin typeface="Open Sans"/>
              <a:ea typeface="Open Sans"/>
              <a:cs typeface="Open Sans"/>
              <a:sym typeface="Open Sans"/>
            </a:endParaRPr>
          </a:p>
        </p:txBody>
      </p:sp>
      <p:pic>
        <p:nvPicPr>
          <p:cNvPr id="137" name="Google Shape;137;p23"/>
          <p:cNvPicPr preferRelativeResize="0"/>
          <p:nvPr/>
        </p:nvPicPr>
        <p:blipFill>
          <a:blip r:embed="rId3">
            <a:alphaModFix/>
          </a:blip>
          <a:stretch>
            <a:fillRect/>
          </a:stretch>
        </p:blipFill>
        <p:spPr>
          <a:xfrm>
            <a:off x="5879538" y="683525"/>
            <a:ext cx="2952750" cy="2028825"/>
          </a:xfrm>
          <a:prstGeom prst="rect">
            <a:avLst/>
          </a:prstGeom>
          <a:noFill/>
          <a:ln>
            <a:noFill/>
          </a:ln>
        </p:spPr>
      </p:pic>
      <p:sp>
        <p:nvSpPr>
          <p:cNvPr id="138" name="Google Shape;138;p23"/>
          <p:cNvSpPr txBox="1"/>
          <p:nvPr>
            <p:ph idx="1" type="body"/>
          </p:nvPr>
        </p:nvSpPr>
        <p:spPr>
          <a:xfrm>
            <a:off x="5981988" y="4194600"/>
            <a:ext cx="3035700" cy="353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00"/>
              <a:t>Confusion Matrix and Precision, Recall, and F score Table</a:t>
            </a:r>
            <a:endParaRPr sz="1200"/>
          </a:p>
          <a:p>
            <a:pPr indent="0" lvl="0" marL="0" rtl="0" algn="l">
              <a:lnSpc>
                <a:spcPct val="95000"/>
              </a:lnSpc>
              <a:spcBef>
                <a:spcPts val="1000"/>
              </a:spcBef>
              <a:spcAft>
                <a:spcPts val="0"/>
              </a:spcAft>
              <a:buSzPts val="275"/>
              <a:buNone/>
            </a:pPr>
            <a:r>
              <a:t/>
            </a:r>
            <a:endParaRPr sz="1200"/>
          </a:p>
          <a:p>
            <a:pPr indent="0" lvl="0" marL="0" rtl="0" algn="l">
              <a:lnSpc>
                <a:spcPct val="95000"/>
              </a:lnSpc>
              <a:spcBef>
                <a:spcPts val="1000"/>
              </a:spcBef>
              <a:spcAft>
                <a:spcPts val="1200"/>
              </a:spcAft>
              <a:buSzPts val="275"/>
              <a:buNone/>
            </a:pPr>
            <a:r>
              <a:t/>
            </a:r>
            <a:endParaRPr sz="1200"/>
          </a:p>
        </p:txBody>
      </p:sp>
      <p:pic>
        <p:nvPicPr>
          <p:cNvPr id="139" name="Google Shape;139;p23"/>
          <p:cNvPicPr preferRelativeResize="0"/>
          <p:nvPr/>
        </p:nvPicPr>
        <p:blipFill>
          <a:blip r:embed="rId4">
            <a:alphaModFix/>
          </a:blip>
          <a:stretch>
            <a:fillRect/>
          </a:stretch>
        </p:blipFill>
        <p:spPr>
          <a:xfrm>
            <a:off x="5559013" y="2712350"/>
            <a:ext cx="3510875" cy="1407960"/>
          </a:xfrm>
          <a:prstGeom prst="rect">
            <a:avLst/>
          </a:prstGeom>
          <a:noFill/>
          <a:ln>
            <a:noFill/>
          </a:ln>
        </p:spPr>
      </p:pic>
      <p:sp>
        <p:nvSpPr>
          <p:cNvPr id="140" name="Google Shape;140;p23"/>
          <p:cNvSpPr txBox="1"/>
          <p:nvPr>
            <p:ph idx="1" type="body"/>
          </p:nvPr>
        </p:nvSpPr>
        <p:spPr>
          <a:xfrm>
            <a:off x="6499649" y="315925"/>
            <a:ext cx="1629600" cy="353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200"/>
              <a:t>1 = Dog, 0 = Cat</a:t>
            </a:r>
            <a:endParaRPr sz="1200"/>
          </a:p>
          <a:p>
            <a:pPr indent="0" lvl="0" marL="0" rtl="0" algn="l">
              <a:lnSpc>
                <a:spcPct val="95000"/>
              </a:lnSpc>
              <a:spcBef>
                <a:spcPts val="1000"/>
              </a:spcBef>
              <a:spcAft>
                <a:spcPts val="0"/>
              </a:spcAft>
              <a:buSzPts val="275"/>
              <a:buNone/>
            </a:pPr>
            <a:r>
              <a:t/>
            </a:r>
            <a:endParaRPr sz="1200"/>
          </a:p>
          <a:p>
            <a:pPr indent="0" lvl="0" marL="0" rtl="0" algn="l">
              <a:lnSpc>
                <a:spcPct val="95000"/>
              </a:lnSpc>
              <a:spcBef>
                <a:spcPts val="1000"/>
              </a:spcBef>
              <a:spcAft>
                <a:spcPts val="1200"/>
              </a:spcAft>
              <a:buSzPts val="275"/>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 Limitations, &amp; Future Steps</a:t>
            </a:r>
            <a:endParaRPr/>
          </a:p>
        </p:txBody>
      </p:sp>
      <p:sp>
        <p:nvSpPr>
          <p:cNvPr id="146" name="Google Shape;146;p24"/>
          <p:cNvSpPr txBox="1"/>
          <p:nvPr>
            <p:ph idx="1" type="body"/>
          </p:nvPr>
        </p:nvSpPr>
        <p:spPr>
          <a:xfrm>
            <a:off x="-224450" y="1024675"/>
            <a:ext cx="9368400" cy="3971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Conclusions</a:t>
            </a:r>
            <a:endParaRPr sz="1600"/>
          </a:p>
          <a:p>
            <a:pPr indent="-317500" lvl="1" marL="914400" rtl="0" algn="l">
              <a:lnSpc>
                <a:spcPct val="115000"/>
              </a:lnSpc>
              <a:spcBef>
                <a:spcPts val="0"/>
              </a:spcBef>
              <a:spcAft>
                <a:spcPts val="0"/>
              </a:spcAft>
              <a:buSzPts val="1400"/>
              <a:buChar char="-"/>
            </a:pPr>
            <a:r>
              <a:rPr lang="en"/>
              <a:t>With a high accuracy and a low loss, the model can be used on images to classify in order to be used in real world business problems such as discovering trends related to stock and content creation.</a:t>
            </a:r>
            <a:endParaRPr/>
          </a:p>
          <a:p>
            <a:pPr indent="-317500" lvl="1" marL="914400" rtl="0" algn="l">
              <a:lnSpc>
                <a:spcPct val="115000"/>
              </a:lnSpc>
              <a:spcBef>
                <a:spcPts val="0"/>
              </a:spcBef>
              <a:spcAft>
                <a:spcPts val="0"/>
              </a:spcAft>
              <a:buSzPts val="1400"/>
              <a:buChar char="-"/>
            </a:pPr>
            <a:r>
              <a:rPr lang="en"/>
              <a:t>Model can be optimized when wanting to classify cat images to look at cat specific trends (since cat classifications were better)</a:t>
            </a:r>
            <a:endParaRPr/>
          </a:p>
          <a:p>
            <a:pPr indent="-330200" lvl="0" marL="457200" rtl="0" algn="l">
              <a:lnSpc>
                <a:spcPct val="115000"/>
              </a:lnSpc>
              <a:spcBef>
                <a:spcPts val="0"/>
              </a:spcBef>
              <a:spcAft>
                <a:spcPts val="0"/>
              </a:spcAft>
              <a:buSzPts val="1600"/>
              <a:buChar char="-"/>
            </a:pPr>
            <a:r>
              <a:rPr lang="en" sz="1600"/>
              <a:t>Limitations</a:t>
            </a:r>
            <a:endParaRPr sz="1600"/>
          </a:p>
          <a:p>
            <a:pPr indent="-317500" lvl="1" marL="914400" rtl="0" algn="l">
              <a:lnSpc>
                <a:spcPct val="115000"/>
              </a:lnSpc>
              <a:spcBef>
                <a:spcPts val="0"/>
              </a:spcBef>
              <a:spcAft>
                <a:spcPts val="0"/>
              </a:spcAft>
              <a:buSzPts val="1400"/>
              <a:buChar char="-"/>
            </a:pPr>
            <a:r>
              <a:rPr lang="en"/>
              <a:t>Companies try to implement image processing algorithms and creating the algorithm and running the models end up being expensive (if you do not  run enough epochs) and time consuming(if you have to run a lot of models with alot of epochs/steps per epoch). </a:t>
            </a:r>
            <a:endParaRPr/>
          </a:p>
          <a:p>
            <a:pPr indent="-317500" lvl="1" marL="914400" rtl="0" algn="l">
              <a:lnSpc>
                <a:spcPct val="115000"/>
              </a:lnSpc>
              <a:spcBef>
                <a:spcPts val="0"/>
              </a:spcBef>
              <a:spcAft>
                <a:spcPts val="0"/>
              </a:spcAft>
              <a:buSzPts val="1400"/>
              <a:buChar char="-"/>
            </a:pPr>
            <a:r>
              <a:rPr lang="en"/>
              <a:t>Not being able to tweak with model layers and different optimizers since the run times are long </a:t>
            </a:r>
            <a:endParaRPr/>
          </a:p>
          <a:p>
            <a:pPr indent="-330200" lvl="0" marL="457200" rtl="0" algn="l">
              <a:lnSpc>
                <a:spcPct val="115000"/>
              </a:lnSpc>
              <a:spcBef>
                <a:spcPts val="0"/>
              </a:spcBef>
              <a:spcAft>
                <a:spcPts val="0"/>
              </a:spcAft>
              <a:buSzPts val="1600"/>
              <a:buChar char="-"/>
            </a:pPr>
            <a:r>
              <a:rPr lang="en" sz="1600"/>
              <a:t>Future research </a:t>
            </a:r>
            <a:endParaRPr sz="1600"/>
          </a:p>
          <a:p>
            <a:pPr indent="-317500" lvl="1" marL="914400" rtl="0" algn="l">
              <a:lnSpc>
                <a:spcPct val="115000"/>
              </a:lnSpc>
              <a:spcBef>
                <a:spcPts val="0"/>
              </a:spcBef>
              <a:spcAft>
                <a:spcPts val="0"/>
              </a:spcAft>
              <a:buSzPts val="1400"/>
              <a:buChar char="-"/>
            </a:pPr>
            <a:r>
              <a:rPr lang="en"/>
              <a:t>Investigating false negatives and false positives (a.k.a misclassifications) </a:t>
            </a:r>
            <a:endParaRPr/>
          </a:p>
          <a:p>
            <a:pPr indent="-304800" lvl="2" marL="1371600" rtl="0" algn="l">
              <a:lnSpc>
                <a:spcPct val="115000"/>
              </a:lnSpc>
              <a:spcBef>
                <a:spcPts val="0"/>
              </a:spcBef>
              <a:spcAft>
                <a:spcPts val="0"/>
              </a:spcAft>
              <a:buSzPts val="1200"/>
              <a:buChar char="-"/>
            </a:pPr>
            <a:r>
              <a:rPr lang="en" sz="1200"/>
              <a:t>What about the pictures wrongly identified the class</a:t>
            </a:r>
            <a:endParaRPr sz="1200"/>
          </a:p>
          <a:p>
            <a:pPr indent="-317500" lvl="1" marL="914400" rtl="0" algn="l">
              <a:lnSpc>
                <a:spcPct val="115000"/>
              </a:lnSpc>
              <a:spcBef>
                <a:spcPts val="0"/>
              </a:spcBef>
              <a:spcAft>
                <a:spcPts val="0"/>
              </a:spcAft>
              <a:buSzPts val="1400"/>
              <a:buChar char="-"/>
            </a:pPr>
            <a:r>
              <a:rPr lang="en"/>
              <a:t>Classifying beyond binary classification.</a:t>
            </a:r>
            <a:endParaRPr/>
          </a:p>
          <a:p>
            <a:pPr indent="-304800" lvl="2" marL="1371600" rtl="0" algn="l">
              <a:lnSpc>
                <a:spcPct val="115000"/>
              </a:lnSpc>
              <a:spcBef>
                <a:spcPts val="0"/>
              </a:spcBef>
              <a:spcAft>
                <a:spcPts val="0"/>
              </a:spcAft>
              <a:buSzPts val="1200"/>
              <a:buChar char="-"/>
            </a:pPr>
            <a:r>
              <a:rPr lang="en" sz="1200"/>
              <a:t>Classifying by breed or classifying with more animals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52" name="Google Shape;152;p2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u="sng">
                <a:solidFill>
                  <a:schemeClr val="accent5"/>
                </a:solidFill>
                <a:hlinkClick r:id="rId3">
                  <a:extLst>
                    <a:ext uri="{A12FA001-AC4F-418D-AE19-62706E023703}">
                      <ahyp:hlinkClr val="tx"/>
                    </a:ext>
                  </a:extLst>
                </a:hlinkClick>
              </a:rPr>
              <a:t>https://www.businessinsider.com/12-trillion-photos-to-be-taken-in-2017-thanks-to-smartphones-chart-2017-8</a:t>
            </a:r>
            <a:r>
              <a:rPr lang="en"/>
              <a:t> </a:t>
            </a:r>
            <a:endParaRPr/>
          </a:p>
          <a:p>
            <a:pPr indent="-342900" lvl="0" marL="457200" rtl="0" algn="l">
              <a:spcBef>
                <a:spcPts val="0"/>
              </a:spcBef>
              <a:spcAft>
                <a:spcPts val="0"/>
              </a:spcAft>
              <a:buSzPts val="1800"/>
              <a:buAutoNum type="arabicParenR"/>
            </a:pPr>
            <a:r>
              <a:rPr lang="en"/>
              <a:t>https://www.newgenapps.com/blog/how-image-recognition-will-transform-businesses/</a:t>
            </a:r>
            <a:endParaRPr/>
          </a:p>
          <a:p>
            <a:pPr indent="0" lvl="0" marL="0" rtl="0" algn="l">
              <a:spcBef>
                <a:spcPts val="1200"/>
              </a:spcBef>
              <a:spcAft>
                <a:spcPts val="1200"/>
              </a:spcAft>
              <a:buClr>
                <a:schemeClr val="dk1"/>
              </a:buClr>
              <a:buSzPts val="1100"/>
              <a:buFont typeface="Arial"/>
              <a:buNone/>
            </a:pPr>
            <a:r>
              <a:rPr lang="en"/>
              <a:t>Data: </a:t>
            </a:r>
            <a:r>
              <a:rPr lang="en" u="sng">
                <a:solidFill>
                  <a:srgbClr val="009668"/>
                </a:solidFill>
                <a:hlinkClick r:id="rId4">
                  <a:extLst>
                    <a:ext uri="{A12FA001-AC4F-418D-AE19-62706E023703}">
                      <ahyp:hlinkClr val="tx"/>
                    </a:ext>
                  </a:extLst>
                </a:hlinkClick>
              </a:rPr>
              <a:t>https://www.kaggle.com/tongpython/cat-and-dog</a:t>
            </a:r>
            <a:r>
              <a:rPr lang="en">
                <a:solidFill>
                  <a:srgbClr val="695D46"/>
                </a:solidFil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70" name="Google Shape;70;p14"/>
          <p:cNvSpPr txBox="1"/>
          <p:nvPr>
            <p:ph idx="1" type="body"/>
          </p:nvPr>
        </p:nvSpPr>
        <p:spPr>
          <a:xfrm>
            <a:off x="311700" y="1195950"/>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Background</a:t>
            </a:r>
            <a:endParaRPr/>
          </a:p>
          <a:p>
            <a:pPr indent="-342900" lvl="0" marL="457200" rtl="0" algn="l">
              <a:spcBef>
                <a:spcPts val="1000"/>
              </a:spcBef>
              <a:spcAft>
                <a:spcPts val="0"/>
              </a:spcAft>
              <a:buSzPts val="1800"/>
              <a:buChar char="-"/>
            </a:pPr>
            <a:r>
              <a:rPr lang="en"/>
              <a:t>Business Problem</a:t>
            </a:r>
            <a:endParaRPr/>
          </a:p>
          <a:p>
            <a:pPr indent="-342900" lvl="0" marL="457200" rtl="0" algn="l">
              <a:spcBef>
                <a:spcPts val="1000"/>
              </a:spcBef>
              <a:spcAft>
                <a:spcPts val="0"/>
              </a:spcAft>
              <a:buSzPts val="1800"/>
              <a:buChar char="-"/>
            </a:pPr>
            <a:r>
              <a:rPr lang="en"/>
              <a:t>Data Description </a:t>
            </a:r>
            <a:endParaRPr/>
          </a:p>
          <a:p>
            <a:pPr indent="-342900" lvl="0" marL="457200" rtl="0" algn="l">
              <a:spcBef>
                <a:spcPts val="1000"/>
              </a:spcBef>
              <a:spcAft>
                <a:spcPts val="0"/>
              </a:spcAft>
              <a:buSzPts val="1800"/>
              <a:buChar char="-"/>
            </a:pPr>
            <a:r>
              <a:rPr lang="en"/>
              <a:t>System Design </a:t>
            </a:r>
            <a:endParaRPr/>
          </a:p>
          <a:p>
            <a:pPr indent="-342900" lvl="0" marL="457200" rtl="0" algn="l">
              <a:spcBef>
                <a:spcPts val="1000"/>
              </a:spcBef>
              <a:spcAft>
                <a:spcPts val="0"/>
              </a:spcAft>
              <a:buSzPts val="1800"/>
              <a:buChar char="-"/>
            </a:pPr>
            <a:r>
              <a:rPr lang="en"/>
              <a:t>Algorithm Development</a:t>
            </a:r>
            <a:endParaRPr/>
          </a:p>
          <a:p>
            <a:pPr indent="-342900" lvl="0" marL="457200" rtl="0" algn="l">
              <a:spcBef>
                <a:spcPts val="1000"/>
              </a:spcBef>
              <a:spcAft>
                <a:spcPts val="0"/>
              </a:spcAft>
              <a:buSzPts val="1800"/>
              <a:buChar char="-"/>
            </a:pPr>
            <a:r>
              <a:rPr lang="en"/>
              <a:t>Results and Evaluation</a:t>
            </a:r>
            <a:endParaRPr/>
          </a:p>
          <a:p>
            <a:pPr indent="-342900" lvl="0" marL="457200" rtl="0" algn="l">
              <a:spcBef>
                <a:spcPts val="1000"/>
              </a:spcBef>
              <a:spcAft>
                <a:spcPts val="1000"/>
              </a:spcAft>
              <a:buSzPts val="1800"/>
              <a:buChar char="-"/>
            </a:pPr>
            <a:r>
              <a:rPr lang="en"/>
              <a:t>Summary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Background</a:t>
            </a:r>
            <a:endParaRPr/>
          </a:p>
        </p:txBody>
      </p:sp>
      <p:sp>
        <p:nvSpPr>
          <p:cNvPr id="76" name="Google Shape;76;p15"/>
          <p:cNvSpPr txBox="1"/>
          <p:nvPr>
            <p:ph idx="1" type="body"/>
          </p:nvPr>
        </p:nvSpPr>
        <p:spPr>
          <a:xfrm>
            <a:off x="0" y="1147225"/>
            <a:ext cx="4054200" cy="369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Exponential growth of photographs since 2013 [1]</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85% of pictures are now taken on smartphones [1]</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1.2 trillion photos are predicted to be taken in 2021 [1]</a:t>
            </a:r>
            <a:endParaRPr>
              <a:solidFill>
                <a:srgbClr val="000000"/>
              </a:solidFill>
            </a:endParaRPr>
          </a:p>
          <a:p>
            <a:pPr indent="-342900" lvl="0" marL="457200" rtl="0" algn="l">
              <a:spcBef>
                <a:spcPts val="1000"/>
              </a:spcBef>
              <a:spcAft>
                <a:spcPts val="1000"/>
              </a:spcAft>
              <a:buClr>
                <a:srgbClr val="000000"/>
              </a:buClr>
              <a:buSzPts val="1800"/>
              <a:buChar char="-"/>
            </a:pPr>
            <a:r>
              <a:rPr lang="en">
                <a:solidFill>
                  <a:srgbClr val="000000"/>
                </a:solidFill>
              </a:rPr>
              <a:t>Classification used to categorize and quantify characteristics of images to help understand consumer interests</a:t>
            </a:r>
            <a:endParaRPr>
              <a:solidFill>
                <a:srgbClr val="000000"/>
              </a:solidFill>
            </a:endParaRPr>
          </a:p>
        </p:txBody>
      </p:sp>
      <p:pic>
        <p:nvPicPr>
          <p:cNvPr id="77" name="Google Shape;77;p15"/>
          <p:cNvPicPr preferRelativeResize="0"/>
          <p:nvPr/>
        </p:nvPicPr>
        <p:blipFill>
          <a:blip r:embed="rId3">
            <a:alphaModFix/>
          </a:blip>
          <a:stretch>
            <a:fillRect/>
          </a:stretch>
        </p:blipFill>
        <p:spPr>
          <a:xfrm>
            <a:off x="3990900" y="1275463"/>
            <a:ext cx="4841399" cy="3175524"/>
          </a:xfrm>
          <a:prstGeom prst="rect">
            <a:avLst/>
          </a:prstGeom>
          <a:noFill/>
          <a:ln>
            <a:noFill/>
          </a:ln>
        </p:spPr>
      </p:pic>
      <p:sp>
        <p:nvSpPr>
          <p:cNvPr id="78" name="Google Shape;78;p15"/>
          <p:cNvSpPr txBox="1"/>
          <p:nvPr/>
        </p:nvSpPr>
        <p:spPr>
          <a:xfrm>
            <a:off x="8199125" y="4579225"/>
            <a:ext cx="5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Business Problem</a:t>
            </a:r>
            <a:endParaRPr b="1" sz="3600">
              <a:solidFill>
                <a:srgbClr val="EF6C00"/>
              </a:solidFill>
              <a:latin typeface="PT Sans Narrow"/>
              <a:ea typeface="PT Sans Narrow"/>
              <a:cs typeface="PT Sans Narrow"/>
              <a:sym typeface="PT Sans Narrow"/>
            </a:endParaRPr>
          </a:p>
        </p:txBody>
      </p:sp>
      <p:sp>
        <p:nvSpPr>
          <p:cNvPr id="84" name="Google Shape;84;p16"/>
          <p:cNvSpPr txBox="1"/>
          <p:nvPr/>
        </p:nvSpPr>
        <p:spPr>
          <a:xfrm>
            <a:off x="192175" y="1062075"/>
            <a:ext cx="8709000" cy="3762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900">
                <a:latin typeface="Open Sans"/>
                <a:ea typeface="Open Sans"/>
                <a:cs typeface="Open Sans"/>
                <a:sym typeface="Open Sans"/>
              </a:rPr>
              <a:t>How can image classification be used to categorize cats and dogs? </a:t>
            </a:r>
            <a:endParaRPr sz="19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lang="en" sz="1800">
                <a:latin typeface="Open Sans"/>
                <a:ea typeface="Open Sans"/>
                <a:cs typeface="Open Sans"/>
                <a:sym typeface="Open Sans"/>
              </a:rPr>
              <a:t>Object detection, face recognition, text detection, digital search, landmark detection and image composition </a:t>
            </a:r>
            <a:endParaRPr sz="1800">
              <a:latin typeface="Open Sans"/>
              <a:ea typeface="Open Sans"/>
              <a:cs typeface="Open Sans"/>
              <a:sym typeface="Open Sans"/>
            </a:endParaRPr>
          </a:p>
          <a:p>
            <a:pPr indent="-330200" lvl="1" marL="9144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Used by companies such as: </a:t>
            </a:r>
            <a:r>
              <a:rPr lang="en">
                <a:latin typeface="Open Sans"/>
                <a:ea typeface="Open Sans"/>
                <a:cs typeface="Open Sans"/>
                <a:sym typeface="Open Sans"/>
              </a:rPr>
              <a:t>Shutterstock, eBay, Salesforce, Amazon, Facebook </a:t>
            </a:r>
            <a:r>
              <a:rPr lang="en" sz="1600">
                <a:latin typeface="Open Sans"/>
                <a:ea typeface="Open Sans"/>
                <a:cs typeface="Open Sans"/>
                <a:sym typeface="Open Sans"/>
              </a:rPr>
              <a:t> </a:t>
            </a:r>
            <a:endParaRPr sz="1600">
              <a:latin typeface="Open Sans"/>
              <a:ea typeface="Open Sans"/>
              <a:cs typeface="Open Sans"/>
              <a:sym typeface="Open Sans"/>
            </a:endParaRPr>
          </a:p>
          <a:p>
            <a:pPr indent="-330200" lvl="1" marL="9144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Industries it benefits:</a:t>
            </a:r>
            <a:r>
              <a:rPr lang="en">
                <a:latin typeface="Open Sans"/>
                <a:ea typeface="Open Sans"/>
                <a:cs typeface="Open Sans"/>
                <a:sym typeface="Open Sans"/>
              </a:rPr>
              <a:t> Financial Services, Media, Automotive, Health Care, Retail </a:t>
            </a:r>
            <a:endParaRPr>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Cats vs Dogs</a:t>
            </a:r>
            <a:endParaRPr sz="1800">
              <a:latin typeface="Open Sans"/>
              <a:ea typeface="Open Sans"/>
              <a:cs typeface="Open Sans"/>
              <a:sym typeface="Open Sans"/>
            </a:endParaRPr>
          </a:p>
          <a:p>
            <a:pPr indent="-330200" lvl="1" marL="9144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Can be used in marketing to classify social images as either cat vs dog and create targeted ads based on the type of pet owner</a:t>
            </a:r>
            <a:endParaRPr sz="1600">
              <a:latin typeface="Open Sans"/>
              <a:ea typeface="Open Sans"/>
              <a:cs typeface="Open Sans"/>
              <a:sym typeface="Open Sans"/>
            </a:endParaRPr>
          </a:p>
          <a:p>
            <a:pPr indent="-330200" lvl="1" marL="914400" rtl="0" algn="l">
              <a:lnSpc>
                <a:spcPct val="115000"/>
              </a:lnSpc>
              <a:spcBef>
                <a:spcPts val="0"/>
              </a:spcBef>
              <a:spcAft>
                <a:spcPts val="0"/>
              </a:spcAft>
              <a:buSzPts val="1600"/>
              <a:buFont typeface="Open Sans"/>
              <a:buChar char="-"/>
            </a:pPr>
            <a:r>
              <a:rPr lang="en" sz="1600">
                <a:latin typeface="Open Sans"/>
                <a:ea typeface="Open Sans"/>
                <a:cs typeface="Open Sans"/>
                <a:sym typeface="Open Sans"/>
              </a:rPr>
              <a:t>Can be used to look at pet trends for businesses to adjust certain stock or for brands to adjust pet content </a:t>
            </a:r>
            <a:endParaRPr sz="16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Data Description</a:t>
            </a:r>
            <a:endParaRPr b="1" sz="3600">
              <a:solidFill>
                <a:srgbClr val="EF6C00"/>
              </a:solidFill>
              <a:latin typeface="PT Sans Narrow"/>
              <a:ea typeface="PT Sans Narrow"/>
              <a:cs typeface="PT Sans Narrow"/>
              <a:sym typeface="PT Sans Narrow"/>
            </a:endParaRPr>
          </a:p>
        </p:txBody>
      </p:sp>
      <p:sp>
        <p:nvSpPr>
          <p:cNvPr id="90" name="Google Shape;90;p17"/>
          <p:cNvSpPr txBox="1"/>
          <p:nvPr/>
        </p:nvSpPr>
        <p:spPr>
          <a:xfrm>
            <a:off x="54275" y="1152425"/>
            <a:ext cx="4761900" cy="37587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Data: Jpeg</a:t>
            </a:r>
            <a:r>
              <a:rPr lang="en" sz="1800">
                <a:latin typeface="Open Sans"/>
                <a:ea typeface="Open Sans"/>
                <a:cs typeface="Open Sans"/>
                <a:sym typeface="Open Sans"/>
              </a:rPr>
              <a:t> folder of cat and dog images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600">
                <a:latin typeface="Open Sans"/>
                <a:ea typeface="Open Sans"/>
                <a:cs typeface="Open Sans"/>
                <a:sym typeface="Open Sans"/>
              </a:rPr>
              <a:t>Split into training set and testing set</a:t>
            </a:r>
            <a:endParaRPr sz="16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600">
                <a:latin typeface="Open Sans"/>
                <a:ea typeface="Open Sans"/>
                <a:cs typeface="Open Sans"/>
                <a:sym typeface="Open Sans"/>
              </a:rPr>
              <a:t>Training set</a:t>
            </a:r>
            <a:endParaRPr sz="1600">
              <a:latin typeface="Open Sans"/>
              <a:ea typeface="Open Sans"/>
              <a:cs typeface="Open Sans"/>
              <a:sym typeface="Open Sans"/>
            </a:endParaRPr>
          </a:p>
          <a:p>
            <a:pPr indent="-317500" lvl="2" marL="1371600" rtl="0" algn="l">
              <a:lnSpc>
                <a:spcPct val="115000"/>
              </a:lnSpc>
              <a:spcBef>
                <a:spcPts val="0"/>
              </a:spcBef>
              <a:spcAft>
                <a:spcPts val="0"/>
              </a:spcAft>
              <a:buSzPts val="1400"/>
              <a:buFont typeface="Open Sans"/>
              <a:buChar char="-"/>
            </a:pPr>
            <a:r>
              <a:rPr lang="en">
                <a:latin typeface="Open Sans"/>
                <a:ea typeface="Open Sans"/>
                <a:cs typeface="Open Sans"/>
                <a:sym typeface="Open Sans"/>
              </a:rPr>
              <a:t>structured data (labeled)</a:t>
            </a:r>
            <a:endParaRPr>
              <a:latin typeface="Open Sans"/>
              <a:ea typeface="Open Sans"/>
              <a:cs typeface="Open Sans"/>
              <a:sym typeface="Open Sans"/>
            </a:endParaRPr>
          </a:p>
          <a:p>
            <a:pPr indent="-317500" lvl="2" marL="1371600" rtl="0" algn="l">
              <a:lnSpc>
                <a:spcPct val="115000"/>
              </a:lnSpc>
              <a:spcBef>
                <a:spcPts val="0"/>
              </a:spcBef>
              <a:spcAft>
                <a:spcPts val="0"/>
              </a:spcAft>
              <a:buSzPts val="1400"/>
              <a:buFont typeface="Open Sans"/>
              <a:buChar char="-"/>
            </a:pPr>
            <a:r>
              <a:rPr lang="en">
                <a:latin typeface="Open Sans"/>
                <a:ea typeface="Open Sans"/>
                <a:cs typeface="Open Sans"/>
                <a:sym typeface="Open Sans"/>
              </a:rPr>
              <a:t>25,001 images</a:t>
            </a:r>
            <a:endParaRPr>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600">
                <a:latin typeface="Open Sans"/>
                <a:ea typeface="Open Sans"/>
                <a:cs typeface="Open Sans"/>
                <a:sym typeface="Open Sans"/>
              </a:rPr>
              <a:t>Testing set</a:t>
            </a:r>
            <a:endParaRPr sz="1600">
              <a:latin typeface="Open Sans"/>
              <a:ea typeface="Open Sans"/>
              <a:cs typeface="Open Sans"/>
              <a:sym typeface="Open Sans"/>
            </a:endParaRPr>
          </a:p>
          <a:p>
            <a:pPr indent="-317500" lvl="2" marL="1371600" rtl="0" algn="l">
              <a:lnSpc>
                <a:spcPct val="115000"/>
              </a:lnSpc>
              <a:spcBef>
                <a:spcPts val="0"/>
              </a:spcBef>
              <a:spcAft>
                <a:spcPts val="0"/>
              </a:spcAft>
              <a:buSzPts val="1400"/>
              <a:buFont typeface="Open Sans"/>
              <a:buChar char="-"/>
            </a:pPr>
            <a:r>
              <a:rPr lang="en">
                <a:latin typeface="Open Sans"/>
                <a:ea typeface="Open Sans"/>
                <a:cs typeface="Open Sans"/>
                <a:sym typeface="Open Sans"/>
              </a:rPr>
              <a:t>unstructured data (not labeled)</a:t>
            </a:r>
            <a:endParaRPr>
              <a:latin typeface="Open Sans"/>
              <a:ea typeface="Open Sans"/>
              <a:cs typeface="Open Sans"/>
              <a:sym typeface="Open Sans"/>
            </a:endParaRPr>
          </a:p>
          <a:p>
            <a:pPr indent="-317500" lvl="2" marL="1371600" rtl="0" algn="l">
              <a:lnSpc>
                <a:spcPct val="115000"/>
              </a:lnSpc>
              <a:spcBef>
                <a:spcPts val="0"/>
              </a:spcBef>
              <a:spcAft>
                <a:spcPts val="0"/>
              </a:spcAft>
              <a:buSzPts val="1400"/>
              <a:buFont typeface="Open Sans"/>
              <a:buChar char="-"/>
            </a:pPr>
            <a:r>
              <a:rPr lang="en">
                <a:latin typeface="Open Sans"/>
                <a:ea typeface="Open Sans"/>
                <a:cs typeface="Open Sans"/>
                <a:sym typeface="Open Sans"/>
              </a:rPr>
              <a:t>12,500 images</a:t>
            </a:r>
            <a:endParaRPr>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Data source: Kaggle Platform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Data format: </a:t>
            </a:r>
            <a:r>
              <a:rPr lang="en" sz="1800">
                <a:solidFill>
                  <a:schemeClr val="dk1"/>
                </a:solidFill>
                <a:latin typeface="Open Sans"/>
                <a:ea typeface="Open Sans"/>
                <a:cs typeface="Open Sans"/>
                <a:sym typeface="Open Sans"/>
              </a:rPr>
              <a:t>Jpeg</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Data size: .9344 GB </a:t>
            </a:r>
            <a:endParaRPr sz="1800">
              <a:latin typeface="Open Sans"/>
              <a:ea typeface="Open Sans"/>
              <a:cs typeface="Open Sans"/>
              <a:sym typeface="Open Sans"/>
            </a:endParaRPr>
          </a:p>
          <a:p>
            <a:pPr indent="0" lvl="0" marL="0" rtl="0" algn="l">
              <a:lnSpc>
                <a:spcPct val="115000"/>
              </a:lnSpc>
              <a:spcBef>
                <a:spcPts val="1200"/>
              </a:spcBef>
              <a:spcAft>
                <a:spcPts val="1200"/>
              </a:spcAft>
              <a:buNone/>
            </a:pPr>
            <a:r>
              <a:t/>
            </a:r>
            <a:endParaRPr sz="1800">
              <a:solidFill>
                <a:srgbClr val="695D46"/>
              </a:solidFill>
              <a:latin typeface="Open Sans"/>
              <a:ea typeface="Open Sans"/>
              <a:cs typeface="Open Sans"/>
              <a:sym typeface="Open Sans"/>
            </a:endParaRPr>
          </a:p>
        </p:txBody>
      </p:sp>
      <p:pic>
        <p:nvPicPr>
          <p:cNvPr id="91" name="Google Shape;91;p17"/>
          <p:cNvPicPr preferRelativeResize="0"/>
          <p:nvPr/>
        </p:nvPicPr>
        <p:blipFill>
          <a:blip r:embed="rId3">
            <a:alphaModFix/>
          </a:blip>
          <a:stretch>
            <a:fillRect/>
          </a:stretch>
        </p:blipFill>
        <p:spPr>
          <a:xfrm>
            <a:off x="4572000" y="1277650"/>
            <a:ext cx="4419600" cy="307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nvSpPr>
        <p:spPr>
          <a:xfrm>
            <a:off x="311700" y="445025"/>
            <a:ext cx="8520600" cy="7074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4200">
                <a:solidFill>
                  <a:schemeClr val="dk1"/>
                </a:solidFill>
                <a:latin typeface="Economica"/>
                <a:ea typeface="Economica"/>
                <a:cs typeface="Economica"/>
                <a:sym typeface="Economica"/>
              </a:rPr>
              <a:t>System Design</a:t>
            </a:r>
            <a:endParaRPr b="1" sz="3600">
              <a:solidFill>
                <a:srgbClr val="EF6C00"/>
              </a:solidFill>
              <a:latin typeface="PT Sans Narrow"/>
              <a:ea typeface="PT Sans Narrow"/>
              <a:cs typeface="PT Sans Narrow"/>
              <a:sym typeface="PT Sans Narrow"/>
            </a:endParaRPr>
          </a:p>
        </p:txBody>
      </p:sp>
      <p:sp>
        <p:nvSpPr>
          <p:cNvPr id="97" name="Google Shape;97;p18"/>
          <p:cNvSpPr txBox="1"/>
          <p:nvPr/>
        </p:nvSpPr>
        <p:spPr>
          <a:xfrm>
            <a:off x="7454075" y="4283800"/>
            <a:ext cx="4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8" name="Google Shape;98;p18"/>
          <p:cNvSpPr txBox="1"/>
          <p:nvPr/>
        </p:nvSpPr>
        <p:spPr>
          <a:xfrm>
            <a:off x="5148425" y="4074200"/>
            <a:ext cx="550200" cy="45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99" name="Google Shape;99;p18"/>
          <p:cNvPicPr preferRelativeResize="0"/>
          <p:nvPr/>
        </p:nvPicPr>
        <p:blipFill>
          <a:blip r:embed="rId3">
            <a:alphaModFix/>
          </a:blip>
          <a:stretch>
            <a:fillRect/>
          </a:stretch>
        </p:blipFill>
        <p:spPr>
          <a:xfrm>
            <a:off x="2477600" y="1082750"/>
            <a:ext cx="4355124" cy="368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05" name="Google Shape;105;p19"/>
          <p:cNvSpPr txBox="1"/>
          <p:nvPr>
            <p:ph idx="1" type="body"/>
          </p:nvPr>
        </p:nvSpPr>
        <p:spPr>
          <a:xfrm>
            <a:off x="129900" y="1225225"/>
            <a:ext cx="4167900" cy="364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Downloading/Uploading </a:t>
            </a:r>
            <a:endParaRPr>
              <a:solidFill>
                <a:srgbClr val="000000"/>
              </a:solidFill>
            </a:endParaRPr>
          </a:p>
          <a:p>
            <a:pPr indent="-342900" lvl="0" marL="457200" rtl="0" algn="l">
              <a:spcBef>
                <a:spcPts val="0"/>
              </a:spcBef>
              <a:spcAft>
                <a:spcPts val="0"/>
              </a:spcAft>
              <a:buClr>
                <a:srgbClr val="000000"/>
              </a:buClr>
              <a:buSzPts val="1800"/>
              <a:buFont typeface="Open Sans"/>
              <a:buChar char="-"/>
            </a:pPr>
            <a:r>
              <a:rPr lang="en">
                <a:solidFill>
                  <a:srgbClr val="000000"/>
                </a:solidFill>
              </a:rPr>
              <a:t>Splitting into Training and Validation, Cat vs Dog</a:t>
            </a:r>
            <a:endParaRPr>
              <a:solidFill>
                <a:srgbClr val="000000"/>
              </a:solidFill>
            </a:endParaRPr>
          </a:p>
          <a:p>
            <a:pPr indent="-317500" lvl="1" marL="914400" rtl="0" algn="l">
              <a:spcBef>
                <a:spcPts val="1000"/>
              </a:spcBef>
              <a:spcAft>
                <a:spcPts val="0"/>
              </a:spcAft>
              <a:buClr>
                <a:srgbClr val="000000"/>
              </a:buClr>
              <a:buSzPts val="1400"/>
              <a:buFont typeface="Arial"/>
              <a:buChar char="-"/>
            </a:pPr>
            <a:r>
              <a:rPr lang="en" sz="1200">
                <a:latin typeface="Times New Roman"/>
                <a:ea typeface="Times New Roman"/>
                <a:cs typeface="Times New Roman"/>
                <a:sym typeface="Times New Roman"/>
              </a:rPr>
              <a:t> </a:t>
            </a:r>
            <a:r>
              <a:rPr lang="en"/>
              <a:t>25% of the training data was taken and put into the validation set</a:t>
            </a:r>
            <a:endParaRPr>
              <a:solidFill>
                <a:srgbClr val="000000"/>
              </a:solidFill>
            </a:endParaRPr>
          </a:p>
          <a:p>
            <a:pPr indent="-317500" lvl="0" marL="457200" rtl="0" algn="l">
              <a:spcBef>
                <a:spcPts val="0"/>
              </a:spcBef>
              <a:spcAft>
                <a:spcPts val="0"/>
              </a:spcAft>
              <a:buClr>
                <a:srgbClr val="000000"/>
              </a:buClr>
              <a:buSzPts val="1400"/>
              <a:buFont typeface="Arial"/>
              <a:buChar char="-"/>
            </a:pPr>
            <a:r>
              <a:rPr lang="en">
                <a:solidFill>
                  <a:srgbClr val="000000"/>
                </a:solidFill>
              </a:rPr>
              <a:t>Using ImageDataGenerator for Image Augmentation</a:t>
            </a:r>
            <a:endParaRPr>
              <a:solidFill>
                <a:srgbClr val="000000"/>
              </a:solidFill>
            </a:endParaRPr>
          </a:p>
          <a:p>
            <a:pPr indent="-317500" lvl="1" marL="914400" rtl="0" algn="l">
              <a:spcBef>
                <a:spcPts val="1000"/>
              </a:spcBef>
              <a:spcAft>
                <a:spcPts val="1000"/>
              </a:spcAft>
              <a:buClr>
                <a:srgbClr val="000000"/>
              </a:buClr>
              <a:buSzPts val="1400"/>
              <a:buFont typeface="Arial"/>
              <a:buChar char="-"/>
            </a:pPr>
            <a:r>
              <a:rPr lang="en">
                <a:solidFill>
                  <a:srgbClr val="000000"/>
                </a:solidFill>
              </a:rPr>
              <a:t>Rescales and augments data with a random number of transformations to improve the amount of data available</a:t>
            </a:r>
            <a:endParaRPr>
              <a:solidFill>
                <a:srgbClr val="000000"/>
              </a:solidFill>
            </a:endParaRPr>
          </a:p>
        </p:txBody>
      </p:sp>
      <p:pic>
        <p:nvPicPr>
          <p:cNvPr id="106" name="Google Shape;106;p19"/>
          <p:cNvPicPr preferRelativeResize="0"/>
          <p:nvPr/>
        </p:nvPicPr>
        <p:blipFill>
          <a:blip r:embed="rId3">
            <a:alphaModFix/>
          </a:blip>
          <a:stretch>
            <a:fillRect/>
          </a:stretch>
        </p:blipFill>
        <p:spPr>
          <a:xfrm>
            <a:off x="4425847" y="1506138"/>
            <a:ext cx="4167898" cy="2792175"/>
          </a:xfrm>
          <a:prstGeom prst="rect">
            <a:avLst/>
          </a:prstGeom>
          <a:noFill/>
          <a:ln>
            <a:noFill/>
          </a:ln>
        </p:spPr>
      </p:pic>
      <p:sp>
        <p:nvSpPr>
          <p:cNvPr id="107" name="Google Shape;107;p19"/>
          <p:cNvSpPr txBox="1"/>
          <p:nvPr>
            <p:ph idx="1" type="body"/>
          </p:nvPr>
        </p:nvSpPr>
        <p:spPr>
          <a:xfrm>
            <a:off x="4516750" y="4389100"/>
            <a:ext cx="4248300" cy="329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000"/>
              </a:spcAft>
              <a:buSzPts val="605"/>
              <a:buNone/>
            </a:pPr>
            <a:r>
              <a:rPr lang="en" sz="1300">
                <a:solidFill>
                  <a:srgbClr val="000000"/>
                </a:solidFill>
              </a:rPr>
              <a:t>Example of Image Augmentation for a Single Photo</a:t>
            </a:r>
            <a:endParaRPr sz="13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Algorithm Development</a:t>
            </a:r>
            <a:endParaRPr/>
          </a:p>
        </p:txBody>
      </p:sp>
      <p:sp>
        <p:nvSpPr>
          <p:cNvPr id="113" name="Google Shape;113;p20"/>
          <p:cNvSpPr txBox="1"/>
          <p:nvPr>
            <p:ph idx="1" type="body"/>
          </p:nvPr>
        </p:nvSpPr>
        <p:spPr>
          <a:xfrm>
            <a:off x="-156750" y="1147225"/>
            <a:ext cx="5094600" cy="3713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Creating Model Parameters/Features</a:t>
            </a:r>
            <a:endParaRPr>
              <a:solidFill>
                <a:srgbClr val="000000"/>
              </a:solidFill>
            </a:endParaRPr>
          </a:p>
          <a:p>
            <a:pPr indent="-317500" lvl="1" marL="914400" rtl="0" algn="l">
              <a:spcBef>
                <a:spcPts val="0"/>
              </a:spcBef>
              <a:spcAft>
                <a:spcPts val="0"/>
              </a:spcAft>
              <a:buClr>
                <a:srgbClr val="000000"/>
              </a:buClr>
              <a:buSzPts val="1400"/>
              <a:buChar char="-"/>
            </a:pPr>
            <a:r>
              <a:rPr lang="en" sz="1400"/>
              <a:t>Sequential from keras.model creates model parameters, grouping a linear stack of layers into a comprehensive model. </a:t>
            </a:r>
            <a:endParaRPr sz="1400"/>
          </a:p>
          <a:p>
            <a:pPr indent="-317500" lvl="1" marL="914400" rtl="0" algn="l">
              <a:spcBef>
                <a:spcPts val="0"/>
              </a:spcBef>
              <a:spcAft>
                <a:spcPts val="0"/>
              </a:spcAft>
              <a:buClr>
                <a:srgbClr val="000000"/>
              </a:buClr>
              <a:buSzPts val="1400"/>
              <a:buChar char="-"/>
            </a:pPr>
            <a:r>
              <a:rPr lang="en" sz="1400"/>
              <a:t>These layers, from keras.layers, include Dense, Conv2D, MaxPool2D, and Flatten. </a:t>
            </a:r>
            <a:endParaRPr sz="1400">
              <a:solidFill>
                <a:srgbClr val="000000"/>
              </a:solidFill>
            </a:endParaRPr>
          </a:p>
          <a:p>
            <a:pPr indent="-304800" lvl="1" marL="1371600" rtl="0" algn="l">
              <a:spcBef>
                <a:spcPts val="0"/>
              </a:spcBef>
              <a:spcAft>
                <a:spcPts val="0"/>
              </a:spcAft>
              <a:buClr>
                <a:srgbClr val="000000"/>
              </a:buClr>
              <a:buSzPts val="1200"/>
              <a:buChar char="-"/>
            </a:pPr>
            <a:r>
              <a:rPr lang="en" sz="1200">
                <a:solidFill>
                  <a:srgbClr val="000000"/>
                </a:solidFill>
              </a:rPr>
              <a:t>Cov2D: apply filter to original image to exaggerate certain features </a:t>
            </a:r>
            <a:endParaRPr sz="1200">
              <a:solidFill>
                <a:srgbClr val="000000"/>
              </a:solidFill>
            </a:endParaRPr>
          </a:p>
          <a:p>
            <a:pPr indent="-304800" lvl="1" marL="1371600" rtl="0" algn="l">
              <a:spcBef>
                <a:spcPts val="0"/>
              </a:spcBef>
              <a:spcAft>
                <a:spcPts val="0"/>
              </a:spcAft>
              <a:buClr>
                <a:srgbClr val="000000"/>
              </a:buClr>
              <a:buSzPts val="1200"/>
              <a:buFont typeface="Open Sans"/>
              <a:buChar char="-"/>
            </a:pPr>
            <a:r>
              <a:rPr lang="en" sz="1200">
                <a:solidFill>
                  <a:srgbClr val="000000"/>
                </a:solidFill>
              </a:rPr>
              <a:t>MaxPool2D: Reduces size of image and parameters, therefore reducing training time</a:t>
            </a:r>
            <a:endParaRPr sz="1200">
              <a:solidFill>
                <a:srgbClr val="000000"/>
              </a:solidFill>
            </a:endParaRPr>
          </a:p>
          <a:p>
            <a:pPr indent="-304800" lvl="1" marL="1371600" rtl="0" algn="l">
              <a:spcBef>
                <a:spcPts val="0"/>
              </a:spcBef>
              <a:spcAft>
                <a:spcPts val="0"/>
              </a:spcAft>
              <a:buClr>
                <a:srgbClr val="000000"/>
              </a:buClr>
              <a:buSzPts val="1200"/>
              <a:buFont typeface="Open Sans"/>
              <a:buChar char="-"/>
            </a:pPr>
            <a:r>
              <a:rPr lang="en" sz="1200"/>
              <a:t>Flatten: convert  our 3D feature maps to 1D feature vectors</a:t>
            </a:r>
            <a:endParaRPr sz="1200"/>
          </a:p>
          <a:p>
            <a:pPr indent="-304800" lvl="1" marL="1371600" rtl="0" algn="l">
              <a:spcBef>
                <a:spcPts val="0"/>
              </a:spcBef>
              <a:spcAft>
                <a:spcPts val="0"/>
              </a:spcAft>
              <a:buSzPts val="1200"/>
              <a:buFont typeface="Open Sans"/>
              <a:buChar char="-"/>
            </a:pPr>
            <a:r>
              <a:rPr lang="en" sz="1200"/>
              <a:t>Dense: calls the dimensionality of the output space, including implementing the activation function (used both </a:t>
            </a:r>
            <a:r>
              <a:rPr lang="en" sz="1200">
                <a:highlight>
                  <a:srgbClr val="FFFFFF"/>
                </a:highlight>
              </a:rPr>
              <a:t>‘relu’ and ‘sigmoid’)</a:t>
            </a:r>
            <a:endParaRPr sz="1200">
              <a:solidFill>
                <a:srgbClr val="008000"/>
              </a:solidFill>
              <a:highlight>
                <a:srgbClr val="FFFFFE"/>
              </a:highlight>
            </a:endParaRPr>
          </a:p>
        </p:txBody>
      </p:sp>
      <p:pic>
        <p:nvPicPr>
          <p:cNvPr id="114" name="Google Shape;114;p20"/>
          <p:cNvPicPr preferRelativeResize="0"/>
          <p:nvPr/>
        </p:nvPicPr>
        <p:blipFill>
          <a:blip r:embed="rId3">
            <a:alphaModFix/>
          </a:blip>
          <a:stretch>
            <a:fillRect/>
          </a:stretch>
        </p:blipFill>
        <p:spPr>
          <a:xfrm>
            <a:off x="4820100" y="315925"/>
            <a:ext cx="3946876" cy="3805516"/>
          </a:xfrm>
          <a:prstGeom prst="rect">
            <a:avLst/>
          </a:prstGeom>
          <a:noFill/>
          <a:ln>
            <a:noFill/>
          </a:ln>
        </p:spPr>
      </p:pic>
      <p:sp>
        <p:nvSpPr>
          <p:cNvPr id="115" name="Google Shape;115;p20"/>
          <p:cNvSpPr txBox="1"/>
          <p:nvPr>
            <p:ph idx="1" type="body"/>
          </p:nvPr>
        </p:nvSpPr>
        <p:spPr>
          <a:xfrm>
            <a:off x="5191088" y="4199575"/>
            <a:ext cx="3204900" cy="385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sz="1600">
                <a:solidFill>
                  <a:srgbClr val="000000"/>
                </a:solidFill>
              </a:rPr>
              <a:t>Summary of the Model and Layers</a:t>
            </a:r>
            <a:endParaRPr sz="1600">
              <a:solidFill>
                <a:srgbClr val="008000"/>
              </a:solidFill>
              <a:highlight>
                <a:srgbClr val="FFFFFE"/>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Algorithm Development</a:t>
            </a:r>
            <a:endParaRPr/>
          </a:p>
        </p:txBody>
      </p:sp>
      <p:sp>
        <p:nvSpPr>
          <p:cNvPr id="121" name="Google Shape;121;p21"/>
          <p:cNvSpPr txBox="1"/>
          <p:nvPr>
            <p:ph idx="1" type="body"/>
          </p:nvPr>
        </p:nvSpPr>
        <p:spPr>
          <a:xfrm>
            <a:off x="311700" y="1283775"/>
            <a:ext cx="8422500" cy="365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Compile Model</a:t>
            </a:r>
            <a:endParaRPr/>
          </a:p>
          <a:p>
            <a:pPr indent="-330200" lvl="1" marL="914400" rtl="0" algn="l">
              <a:spcBef>
                <a:spcPts val="0"/>
              </a:spcBef>
              <a:spcAft>
                <a:spcPts val="0"/>
              </a:spcAft>
              <a:buSzPts val="1600"/>
              <a:buChar char="-"/>
            </a:pPr>
            <a:r>
              <a:rPr lang="en" sz="1600"/>
              <a:t>D</a:t>
            </a:r>
            <a:r>
              <a:rPr lang="en" sz="1600"/>
              <a:t>efines the loss function, the optimizer, and the metrics</a:t>
            </a:r>
            <a:endParaRPr sz="1600"/>
          </a:p>
          <a:p>
            <a:pPr indent="-317500" lvl="2" marL="1371600" rtl="0" algn="l">
              <a:spcBef>
                <a:spcPts val="0"/>
              </a:spcBef>
              <a:spcAft>
                <a:spcPts val="0"/>
              </a:spcAft>
              <a:buSzPts val="1400"/>
              <a:buChar char="-"/>
            </a:pPr>
            <a:r>
              <a:rPr lang="en"/>
              <a:t>Loss function: Binary Cross Entropy</a:t>
            </a:r>
            <a:endParaRPr/>
          </a:p>
          <a:p>
            <a:pPr indent="-317500" lvl="2" marL="1371600" rtl="0" algn="l">
              <a:spcBef>
                <a:spcPts val="0"/>
              </a:spcBef>
              <a:spcAft>
                <a:spcPts val="0"/>
              </a:spcAft>
              <a:buSzPts val="1400"/>
              <a:buChar char="-"/>
            </a:pPr>
            <a:r>
              <a:rPr lang="en"/>
              <a:t>Optimizer: Adam</a:t>
            </a:r>
            <a:endParaRPr/>
          </a:p>
          <a:p>
            <a:pPr indent="-317500" lvl="2" marL="1371600" rtl="0" algn="l">
              <a:spcBef>
                <a:spcPts val="0"/>
              </a:spcBef>
              <a:spcAft>
                <a:spcPts val="0"/>
              </a:spcAft>
              <a:buSzPts val="1400"/>
              <a:buChar char="-"/>
            </a:pPr>
            <a:r>
              <a:rPr lang="en"/>
              <a:t>Metrics: Accuracy</a:t>
            </a:r>
            <a:endParaRPr/>
          </a:p>
          <a:p>
            <a:pPr indent="-342900" lvl="0" marL="457200" rtl="0" algn="l">
              <a:spcBef>
                <a:spcPts val="0"/>
              </a:spcBef>
              <a:spcAft>
                <a:spcPts val="0"/>
              </a:spcAft>
              <a:buSzPts val="1800"/>
              <a:buChar char="-"/>
            </a:pPr>
            <a:r>
              <a:rPr lang="en"/>
              <a:t>Training the model</a:t>
            </a:r>
            <a:endParaRPr/>
          </a:p>
          <a:p>
            <a:pPr indent="-330200" lvl="1" marL="914400" rtl="0" algn="l">
              <a:spcBef>
                <a:spcPts val="0"/>
              </a:spcBef>
              <a:spcAft>
                <a:spcPts val="0"/>
              </a:spcAft>
              <a:buSzPts val="1600"/>
              <a:buChar char="-"/>
            </a:pPr>
            <a:r>
              <a:rPr lang="en" sz="1600"/>
              <a:t>Neural network model</a:t>
            </a:r>
            <a:endParaRPr sz="1600"/>
          </a:p>
          <a:p>
            <a:pPr indent="-317500" lvl="2" marL="1371600" rtl="0" algn="l">
              <a:spcBef>
                <a:spcPts val="0"/>
              </a:spcBef>
              <a:spcAft>
                <a:spcPts val="0"/>
              </a:spcAft>
              <a:buSzPts val="1400"/>
              <a:buChar char="-"/>
            </a:pPr>
            <a:r>
              <a:rPr lang="en"/>
              <a:t>Steps per epoch = 93 </a:t>
            </a:r>
            <a:endParaRPr/>
          </a:p>
          <a:p>
            <a:pPr indent="-304800" lvl="3" marL="1828800" rtl="0" algn="l">
              <a:spcBef>
                <a:spcPts val="0"/>
              </a:spcBef>
              <a:spcAft>
                <a:spcPts val="0"/>
              </a:spcAft>
              <a:buSzPts val="1200"/>
              <a:buChar char="-"/>
            </a:pPr>
            <a:r>
              <a:rPr lang="en" sz="1200"/>
              <a:t>processes 93 batches per epoch</a:t>
            </a:r>
            <a:endParaRPr sz="1200"/>
          </a:p>
          <a:p>
            <a:pPr indent="-317500" lvl="2" marL="1371600" rtl="0" algn="l">
              <a:spcBef>
                <a:spcPts val="0"/>
              </a:spcBef>
              <a:spcAft>
                <a:spcPts val="0"/>
              </a:spcAft>
              <a:buSzPts val="1400"/>
              <a:buChar char="-"/>
            </a:pPr>
            <a:r>
              <a:rPr lang="en"/>
              <a:t>Number of Epochs = 50 </a:t>
            </a:r>
            <a:endParaRPr/>
          </a:p>
          <a:p>
            <a:pPr indent="-304800" lvl="3" marL="1828800" rtl="0" algn="l">
              <a:spcBef>
                <a:spcPts val="0"/>
              </a:spcBef>
              <a:spcAft>
                <a:spcPts val="0"/>
              </a:spcAft>
              <a:buSzPts val="1200"/>
              <a:buChar char="-"/>
            </a:pPr>
            <a:r>
              <a:rPr lang="en" sz="1200"/>
              <a:t>one epoch is one time the data has passed through the model,</a:t>
            </a:r>
            <a:r>
              <a:rPr lang="en" sz="1200">
                <a:highlight>
                  <a:srgbClr val="FFFFFF"/>
                </a:highlight>
              </a:rPr>
              <a:t> or one learning cycle</a:t>
            </a:r>
            <a:endParaRPr sz="1200"/>
          </a:p>
          <a:p>
            <a:pPr indent="-330200" lvl="1" marL="914400" rtl="0" algn="l">
              <a:spcBef>
                <a:spcPts val="0"/>
              </a:spcBef>
              <a:spcAft>
                <a:spcPts val="0"/>
              </a:spcAft>
              <a:buSzPts val="1600"/>
              <a:buChar char="-"/>
            </a:pPr>
            <a:r>
              <a:rPr lang="en" sz="1600"/>
              <a:t>Output is accuracy and loss for training set and validation set for each epoch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